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1" r:id="rId6"/>
    <p:sldId id="281" r:id="rId7"/>
    <p:sldId id="298" r:id="rId8"/>
    <p:sldId id="299" r:id="rId9"/>
    <p:sldId id="300" r:id="rId10"/>
    <p:sldId id="286" r:id="rId11"/>
    <p:sldId id="287" r:id="rId12"/>
    <p:sldId id="28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  <p14:sldId id="271"/>
          </p14:sldIdLst>
        </p14:section>
        <p14:section name="Design, Morph, Annotate, Work Together, Tell Me" id="{B9B51309-D148-4332-87C2-07BE32FBCA3B}">
          <p14:sldIdLst>
            <p14:sldId id="281"/>
            <p14:sldId id="298"/>
            <p14:sldId id="299"/>
            <p14:sldId id="300"/>
            <p14:sldId id="286"/>
            <p14:sldId id="287"/>
            <p14:sldId id="288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241" autoAdjust="0"/>
  </p:normalViewPr>
  <p:slideViewPr>
    <p:cSldViewPr snapToGrid="0">
      <p:cViewPr varScale="1">
        <p:scale>
          <a:sx n="104" d="100"/>
          <a:sy n="104" d="100"/>
        </p:scale>
        <p:origin x="870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[Bright_TV_Rawdata_csv.csv]Sheet1!PivotTable9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 of Viewership Per Channel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Sheet1!$A$4:$A$24</c:f>
              <c:strCache>
                <c:ptCount val="20"/>
                <c:pt idx="0">
                  <c:v>Africa Magic</c:v>
                </c:pt>
                <c:pt idx="1">
                  <c:v>Boomerang</c:v>
                </c:pt>
                <c:pt idx="2">
                  <c:v>Break in transmission</c:v>
                </c:pt>
                <c:pt idx="3">
                  <c:v>Cartoon Network</c:v>
                </c:pt>
                <c:pt idx="4">
                  <c:v>Channel O</c:v>
                </c:pt>
                <c:pt idx="5">
                  <c:v>CNN</c:v>
                </c:pt>
                <c:pt idx="6">
                  <c:v>DStv Events 1</c:v>
                </c:pt>
                <c:pt idx="7">
                  <c:v>E! Entertainment</c:v>
                </c:pt>
                <c:pt idx="8">
                  <c:v>ICC Cricket World Cup 2011</c:v>
                </c:pt>
                <c:pt idx="9">
                  <c:v>kykNET</c:v>
                </c:pt>
                <c:pt idx="10">
                  <c:v>Live on SuperSport</c:v>
                </c:pt>
                <c:pt idx="11">
                  <c:v>MK</c:v>
                </c:pt>
                <c:pt idx="12">
                  <c:v>M-Net</c:v>
                </c:pt>
                <c:pt idx="13">
                  <c:v>SawSee</c:v>
                </c:pt>
                <c:pt idx="14">
                  <c:v>SuperSport Blitz</c:v>
                </c:pt>
                <c:pt idx="15">
                  <c:v>Supersport Live Events</c:v>
                </c:pt>
                <c:pt idx="16">
                  <c:v>Trace TV</c:v>
                </c:pt>
                <c:pt idx="17">
                  <c:v>Vuzu</c:v>
                </c:pt>
                <c:pt idx="18">
                  <c:v>Wimbledon</c:v>
                </c:pt>
                <c:pt idx="19">
                  <c:v>(blank)</c:v>
                </c:pt>
              </c:strCache>
            </c:strRef>
          </c:cat>
          <c:val>
            <c:numRef>
              <c:f>Sheet1!$B$4:$B$24</c:f>
              <c:numCache>
                <c:formatCode>General</c:formatCode>
                <c:ptCount val="20"/>
                <c:pt idx="0">
                  <c:v>859</c:v>
                </c:pt>
                <c:pt idx="1">
                  <c:v>714</c:v>
                </c:pt>
                <c:pt idx="2">
                  <c:v>66</c:v>
                </c:pt>
                <c:pt idx="3">
                  <c:v>793</c:v>
                </c:pt>
                <c:pt idx="4">
                  <c:v>1050</c:v>
                </c:pt>
                <c:pt idx="5">
                  <c:v>505</c:v>
                </c:pt>
                <c:pt idx="6">
                  <c:v>107</c:v>
                </c:pt>
                <c:pt idx="7">
                  <c:v>367</c:v>
                </c:pt>
                <c:pt idx="8">
                  <c:v>1465</c:v>
                </c:pt>
                <c:pt idx="9">
                  <c:v>45</c:v>
                </c:pt>
                <c:pt idx="10">
                  <c:v>2</c:v>
                </c:pt>
                <c:pt idx="11">
                  <c:v>32</c:v>
                </c:pt>
                <c:pt idx="12">
                  <c:v>116</c:v>
                </c:pt>
                <c:pt idx="13">
                  <c:v>255</c:v>
                </c:pt>
                <c:pt idx="14">
                  <c:v>896</c:v>
                </c:pt>
                <c:pt idx="15">
                  <c:v>1662</c:v>
                </c:pt>
                <c:pt idx="16">
                  <c:v>952</c:v>
                </c:pt>
                <c:pt idx="17">
                  <c:v>111</c:v>
                </c:pt>
                <c:pt idx="18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7C-40BA-9944-C9973BB83A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9289408"/>
        <c:axId val="249287968"/>
      </c:barChart>
      <c:catAx>
        <c:axId val="2492894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Channel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9287968"/>
        <c:crosses val="autoZero"/>
        <c:auto val="1"/>
        <c:lblAlgn val="ctr"/>
        <c:lblOffset val="100"/>
        <c:noMultiLvlLbl val="0"/>
      </c:catAx>
      <c:valAx>
        <c:axId val="249287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Viewership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928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[Bright_TV_Rawdata_csv.xlsx]Sheet3!PivotTable11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Viewership By Race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Sheet3!$A$4:$A$10</c:f>
              <c:strCache>
                <c:ptCount val="6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None</c:v>
                </c:pt>
                <c:pt idx="4">
                  <c:v>other</c:v>
                </c:pt>
                <c:pt idx="5">
                  <c:v>white</c:v>
                </c:pt>
              </c:strCache>
            </c:strRef>
          </c:cat>
          <c:val>
            <c:numRef>
              <c:f>Sheet3!$B$4:$B$10</c:f>
              <c:numCache>
                <c:formatCode>General</c:formatCode>
                <c:ptCount val="6"/>
                <c:pt idx="0">
                  <c:v>4331</c:v>
                </c:pt>
                <c:pt idx="1">
                  <c:v>1633</c:v>
                </c:pt>
                <c:pt idx="2">
                  <c:v>1575</c:v>
                </c:pt>
                <c:pt idx="3">
                  <c:v>1057</c:v>
                </c:pt>
                <c:pt idx="4">
                  <c:v>102</c:v>
                </c:pt>
                <c:pt idx="5">
                  <c:v>1292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6D-4AE9-B511-117286A3C0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0005744"/>
        <c:axId val="960006704"/>
      </c:barChart>
      <c:catAx>
        <c:axId val="9600057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Race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0006704"/>
        <c:crosses val="autoZero"/>
        <c:auto val="1"/>
        <c:lblAlgn val="ctr"/>
        <c:lblOffset val="100"/>
        <c:noMultiLvlLbl val="0"/>
      </c:catAx>
      <c:valAx>
        <c:axId val="960006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Nr of Viewers</a:t>
                </a:r>
              </a:p>
            </c:rich>
          </c:tx>
          <c:layout>
            <c:manualLayout>
              <c:xMode val="edge"/>
              <c:yMode val="edge"/>
              <c:x val="3.0555555555555555E-2"/>
              <c:y val="0.3268817439486730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000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[Bright_TV_Rawdata_csv.xlsx]Viewershippergender!PivotTable10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Viewership Per 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Viewershippergender!$B$3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Viewershippergender!$A$4:$A$6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Viewershippergender!$B$4:$B$6</c:f>
              <c:numCache>
                <c:formatCode>General</c:formatCode>
                <c:ptCount val="2"/>
                <c:pt idx="0">
                  <c:v>977</c:v>
                </c:pt>
                <c:pt idx="1">
                  <c:v>8761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BE-4741-9EC0-DB7985247B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52009872"/>
        <c:axId val="813867568"/>
      </c:barChart>
      <c:catAx>
        <c:axId val="4520098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Gender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3867568"/>
        <c:crosses val="autoZero"/>
        <c:auto val="1"/>
        <c:lblAlgn val="ctr"/>
        <c:lblOffset val="100"/>
        <c:noMultiLvlLbl val="0"/>
      </c:catAx>
      <c:valAx>
        <c:axId val="813867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Nr</a:t>
                </a:r>
                <a:r>
                  <a:rPr lang="en-ZA" baseline="0"/>
                  <a:t> of Viewers</a:t>
                </a:r>
                <a:endParaRPr lang="en-ZA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ZA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2009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[Bright_TV_Rawdata_csv.xlsx]Viewersage!PivotTable12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Viewers 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Viewersage!$B$3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Viewersage!$A$4:$A$76</c:f>
              <c:strCache>
                <c:ptCount val="72"/>
                <c:pt idx="0">
                  <c:v>0</c:v>
                </c:pt>
                <c:pt idx="1">
                  <c:v>9</c:v>
                </c:pt>
                <c:pt idx="2">
                  <c:v>10</c:v>
                </c:pt>
                <c:pt idx="3">
                  <c:v>11</c:v>
                </c:pt>
                <c:pt idx="4">
                  <c:v>12</c:v>
                </c:pt>
                <c:pt idx="5">
                  <c:v>13</c:v>
                </c:pt>
                <c:pt idx="6">
                  <c:v>14</c:v>
                </c:pt>
                <c:pt idx="7">
                  <c:v>15</c:v>
                </c:pt>
                <c:pt idx="8">
                  <c:v>16</c:v>
                </c:pt>
                <c:pt idx="9">
                  <c:v>17</c:v>
                </c:pt>
                <c:pt idx="10">
                  <c:v>18</c:v>
                </c:pt>
                <c:pt idx="11">
                  <c:v>19</c:v>
                </c:pt>
                <c:pt idx="12">
                  <c:v>20</c:v>
                </c:pt>
                <c:pt idx="13">
                  <c:v>21</c:v>
                </c:pt>
                <c:pt idx="14">
                  <c:v>22</c:v>
                </c:pt>
                <c:pt idx="15">
                  <c:v>23</c:v>
                </c:pt>
                <c:pt idx="16">
                  <c:v>24</c:v>
                </c:pt>
                <c:pt idx="17">
                  <c:v>25</c:v>
                </c:pt>
                <c:pt idx="18">
                  <c:v>26</c:v>
                </c:pt>
                <c:pt idx="19">
                  <c:v>27</c:v>
                </c:pt>
                <c:pt idx="20">
                  <c:v>28</c:v>
                </c:pt>
                <c:pt idx="21">
                  <c:v>29</c:v>
                </c:pt>
                <c:pt idx="22">
                  <c:v>30</c:v>
                </c:pt>
                <c:pt idx="23">
                  <c:v>31</c:v>
                </c:pt>
                <c:pt idx="24">
                  <c:v>32</c:v>
                </c:pt>
                <c:pt idx="25">
                  <c:v>33</c:v>
                </c:pt>
                <c:pt idx="26">
                  <c:v>34</c:v>
                </c:pt>
                <c:pt idx="27">
                  <c:v>35</c:v>
                </c:pt>
                <c:pt idx="28">
                  <c:v>36</c:v>
                </c:pt>
                <c:pt idx="29">
                  <c:v>37</c:v>
                </c:pt>
                <c:pt idx="30">
                  <c:v>38</c:v>
                </c:pt>
                <c:pt idx="31">
                  <c:v>39</c:v>
                </c:pt>
                <c:pt idx="32">
                  <c:v>40</c:v>
                </c:pt>
                <c:pt idx="33">
                  <c:v>41</c:v>
                </c:pt>
                <c:pt idx="34">
                  <c:v>42</c:v>
                </c:pt>
                <c:pt idx="35">
                  <c:v>43</c:v>
                </c:pt>
                <c:pt idx="36">
                  <c:v>44</c:v>
                </c:pt>
                <c:pt idx="37">
                  <c:v>45</c:v>
                </c:pt>
                <c:pt idx="38">
                  <c:v>46</c:v>
                </c:pt>
                <c:pt idx="39">
                  <c:v>47</c:v>
                </c:pt>
                <c:pt idx="40">
                  <c:v>48</c:v>
                </c:pt>
                <c:pt idx="41">
                  <c:v>49</c:v>
                </c:pt>
                <c:pt idx="42">
                  <c:v>50</c:v>
                </c:pt>
                <c:pt idx="43">
                  <c:v>51</c:v>
                </c:pt>
                <c:pt idx="44">
                  <c:v>52</c:v>
                </c:pt>
                <c:pt idx="45">
                  <c:v>53</c:v>
                </c:pt>
                <c:pt idx="46">
                  <c:v>54</c:v>
                </c:pt>
                <c:pt idx="47">
                  <c:v>55</c:v>
                </c:pt>
                <c:pt idx="48">
                  <c:v>56</c:v>
                </c:pt>
                <c:pt idx="49">
                  <c:v>57</c:v>
                </c:pt>
                <c:pt idx="50">
                  <c:v>58</c:v>
                </c:pt>
                <c:pt idx="51">
                  <c:v>59</c:v>
                </c:pt>
                <c:pt idx="52">
                  <c:v>60</c:v>
                </c:pt>
                <c:pt idx="53">
                  <c:v>61</c:v>
                </c:pt>
                <c:pt idx="54">
                  <c:v>62</c:v>
                </c:pt>
                <c:pt idx="55">
                  <c:v>63</c:v>
                </c:pt>
                <c:pt idx="56">
                  <c:v>64</c:v>
                </c:pt>
                <c:pt idx="57">
                  <c:v>65</c:v>
                </c:pt>
                <c:pt idx="58">
                  <c:v>66</c:v>
                </c:pt>
                <c:pt idx="59">
                  <c:v>67</c:v>
                </c:pt>
                <c:pt idx="60">
                  <c:v>68</c:v>
                </c:pt>
                <c:pt idx="61">
                  <c:v>69</c:v>
                </c:pt>
                <c:pt idx="62">
                  <c:v>70</c:v>
                </c:pt>
                <c:pt idx="63">
                  <c:v>71</c:v>
                </c:pt>
                <c:pt idx="64">
                  <c:v>79</c:v>
                </c:pt>
                <c:pt idx="65">
                  <c:v>97</c:v>
                </c:pt>
                <c:pt idx="66">
                  <c:v>100</c:v>
                </c:pt>
                <c:pt idx="67">
                  <c:v>111</c:v>
                </c:pt>
                <c:pt idx="68">
                  <c:v>112</c:v>
                </c:pt>
                <c:pt idx="69">
                  <c:v>113</c:v>
                </c:pt>
                <c:pt idx="70">
                  <c:v>114</c:v>
                </c:pt>
                <c:pt idx="71">
                  <c:v>(blank)</c:v>
                </c:pt>
              </c:strCache>
            </c:strRef>
          </c:cat>
          <c:val>
            <c:numRef>
              <c:f>Viewersage!$B$4:$B$76</c:f>
              <c:numCache>
                <c:formatCode>General</c:formatCode>
                <c:ptCount val="72"/>
                <c:pt idx="0">
                  <c:v>260</c:v>
                </c:pt>
                <c:pt idx="1">
                  <c:v>52</c:v>
                </c:pt>
                <c:pt idx="2">
                  <c:v>31</c:v>
                </c:pt>
                <c:pt idx="3">
                  <c:v>15</c:v>
                </c:pt>
                <c:pt idx="4">
                  <c:v>1</c:v>
                </c:pt>
                <c:pt idx="5">
                  <c:v>30</c:v>
                </c:pt>
                <c:pt idx="6">
                  <c:v>28</c:v>
                </c:pt>
                <c:pt idx="7">
                  <c:v>51</c:v>
                </c:pt>
                <c:pt idx="8">
                  <c:v>29</c:v>
                </c:pt>
                <c:pt idx="9">
                  <c:v>42</c:v>
                </c:pt>
                <c:pt idx="10">
                  <c:v>138</c:v>
                </c:pt>
                <c:pt idx="11">
                  <c:v>118</c:v>
                </c:pt>
                <c:pt idx="12">
                  <c:v>98</c:v>
                </c:pt>
                <c:pt idx="13">
                  <c:v>182</c:v>
                </c:pt>
                <c:pt idx="14">
                  <c:v>261</c:v>
                </c:pt>
                <c:pt idx="15">
                  <c:v>271</c:v>
                </c:pt>
                <c:pt idx="16">
                  <c:v>416</c:v>
                </c:pt>
                <c:pt idx="17">
                  <c:v>387</c:v>
                </c:pt>
                <c:pt idx="18">
                  <c:v>442</c:v>
                </c:pt>
                <c:pt idx="19">
                  <c:v>479</c:v>
                </c:pt>
                <c:pt idx="20">
                  <c:v>420</c:v>
                </c:pt>
                <c:pt idx="21">
                  <c:v>389</c:v>
                </c:pt>
                <c:pt idx="22">
                  <c:v>403</c:v>
                </c:pt>
                <c:pt idx="23">
                  <c:v>384</c:v>
                </c:pt>
                <c:pt idx="24">
                  <c:v>500</c:v>
                </c:pt>
                <c:pt idx="25">
                  <c:v>365</c:v>
                </c:pt>
                <c:pt idx="26">
                  <c:v>379</c:v>
                </c:pt>
                <c:pt idx="27">
                  <c:v>357</c:v>
                </c:pt>
                <c:pt idx="28">
                  <c:v>340</c:v>
                </c:pt>
                <c:pt idx="29">
                  <c:v>259</c:v>
                </c:pt>
                <c:pt idx="30">
                  <c:v>254</c:v>
                </c:pt>
                <c:pt idx="31">
                  <c:v>299</c:v>
                </c:pt>
                <c:pt idx="32">
                  <c:v>250</c:v>
                </c:pt>
                <c:pt idx="33">
                  <c:v>251</c:v>
                </c:pt>
                <c:pt idx="34">
                  <c:v>186</c:v>
                </c:pt>
                <c:pt idx="35">
                  <c:v>231</c:v>
                </c:pt>
                <c:pt idx="36">
                  <c:v>208</c:v>
                </c:pt>
                <c:pt idx="37">
                  <c:v>192</c:v>
                </c:pt>
                <c:pt idx="38">
                  <c:v>120</c:v>
                </c:pt>
                <c:pt idx="39">
                  <c:v>129</c:v>
                </c:pt>
                <c:pt idx="40">
                  <c:v>91</c:v>
                </c:pt>
                <c:pt idx="41">
                  <c:v>96</c:v>
                </c:pt>
                <c:pt idx="42">
                  <c:v>66</c:v>
                </c:pt>
                <c:pt idx="43">
                  <c:v>77</c:v>
                </c:pt>
                <c:pt idx="44">
                  <c:v>77</c:v>
                </c:pt>
                <c:pt idx="45">
                  <c:v>37</c:v>
                </c:pt>
                <c:pt idx="46">
                  <c:v>42</c:v>
                </c:pt>
                <c:pt idx="47">
                  <c:v>45</c:v>
                </c:pt>
                <c:pt idx="48">
                  <c:v>43</c:v>
                </c:pt>
                <c:pt idx="49">
                  <c:v>38</c:v>
                </c:pt>
                <c:pt idx="50">
                  <c:v>19</c:v>
                </c:pt>
                <c:pt idx="51">
                  <c:v>18</c:v>
                </c:pt>
                <c:pt idx="52">
                  <c:v>19</c:v>
                </c:pt>
                <c:pt idx="53">
                  <c:v>11</c:v>
                </c:pt>
                <c:pt idx="54">
                  <c:v>14</c:v>
                </c:pt>
                <c:pt idx="55">
                  <c:v>3</c:v>
                </c:pt>
                <c:pt idx="56">
                  <c:v>4</c:v>
                </c:pt>
                <c:pt idx="57">
                  <c:v>5</c:v>
                </c:pt>
                <c:pt idx="58">
                  <c:v>7</c:v>
                </c:pt>
                <c:pt idx="59">
                  <c:v>14</c:v>
                </c:pt>
                <c:pt idx="60">
                  <c:v>3</c:v>
                </c:pt>
                <c:pt idx="61">
                  <c:v>1</c:v>
                </c:pt>
                <c:pt idx="62">
                  <c:v>3</c:v>
                </c:pt>
                <c:pt idx="63">
                  <c:v>5</c:v>
                </c:pt>
                <c:pt idx="64">
                  <c:v>2</c:v>
                </c:pt>
                <c:pt idx="65">
                  <c:v>1</c:v>
                </c:pt>
                <c:pt idx="66">
                  <c:v>2</c:v>
                </c:pt>
                <c:pt idx="67">
                  <c:v>1</c:v>
                </c:pt>
                <c:pt idx="68">
                  <c:v>1</c:v>
                </c:pt>
                <c:pt idx="69">
                  <c:v>7</c:v>
                </c:pt>
                <c:pt idx="7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A4-43FC-9B5B-8F1CDE338A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748784"/>
        <c:axId val="43749264"/>
      </c:barChart>
      <c:catAx>
        <c:axId val="437487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Viewers 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749264"/>
        <c:crosses val="autoZero"/>
        <c:auto val="1"/>
        <c:lblAlgn val="ctr"/>
        <c:lblOffset val="100"/>
        <c:noMultiLvlLbl val="0"/>
      </c:catAx>
      <c:valAx>
        <c:axId val="43749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Nr</a:t>
                </a:r>
                <a:r>
                  <a:rPr lang="en-ZA" baseline="0"/>
                  <a:t> of viewers</a:t>
                </a:r>
                <a:endParaRPr lang="en-ZA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ZA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748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[Bright_TV_Rawdata_csv.xlsx]Viewershiptime!PivotTable1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Viewership_Times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Viewershiptime!$B$3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Viewershiptime!$A$4:$A$28</c:f>
              <c:strCache>
                <c:ptCount val="24"/>
                <c:pt idx="0">
                  <c:v>00</c:v>
                </c:pt>
                <c:pt idx="1">
                  <c:v>01</c:v>
                </c:pt>
                <c:pt idx="2">
                  <c:v>02</c:v>
                </c:pt>
                <c:pt idx="3">
                  <c:v>03</c:v>
                </c:pt>
                <c:pt idx="4">
                  <c:v>04</c:v>
                </c:pt>
                <c:pt idx="5">
                  <c:v>05</c:v>
                </c:pt>
                <c:pt idx="6">
                  <c:v>06</c:v>
                </c:pt>
                <c:pt idx="7">
                  <c:v>07</c:v>
                </c:pt>
                <c:pt idx="8">
                  <c:v>08</c:v>
                </c:pt>
                <c:pt idx="9">
                  <c:v>09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Viewershiptime!$B$4:$B$28</c:f>
              <c:numCache>
                <c:formatCode>General</c:formatCode>
                <c:ptCount val="24"/>
                <c:pt idx="0">
                  <c:v>180</c:v>
                </c:pt>
                <c:pt idx="1">
                  <c:v>103</c:v>
                </c:pt>
                <c:pt idx="2">
                  <c:v>80</c:v>
                </c:pt>
                <c:pt idx="3">
                  <c:v>55</c:v>
                </c:pt>
                <c:pt idx="4">
                  <c:v>49</c:v>
                </c:pt>
                <c:pt idx="5">
                  <c:v>94</c:v>
                </c:pt>
                <c:pt idx="6">
                  <c:v>180</c:v>
                </c:pt>
                <c:pt idx="7">
                  <c:v>298</c:v>
                </c:pt>
                <c:pt idx="8">
                  <c:v>401</c:v>
                </c:pt>
                <c:pt idx="9">
                  <c:v>402</c:v>
                </c:pt>
                <c:pt idx="10">
                  <c:v>541</c:v>
                </c:pt>
                <c:pt idx="11">
                  <c:v>539</c:v>
                </c:pt>
                <c:pt idx="12">
                  <c:v>634</c:v>
                </c:pt>
                <c:pt idx="13">
                  <c:v>568</c:v>
                </c:pt>
                <c:pt idx="14">
                  <c:v>620</c:v>
                </c:pt>
                <c:pt idx="15">
                  <c:v>637</c:v>
                </c:pt>
                <c:pt idx="16">
                  <c:v>627</c:v>
                </c:pt>
                <c:pt idx="17">
                  <c:v>648</c:v>
                </c:pt>
                <c:pt idx="18">
                  <c:v>628</c:v>
                </c:pt>
                <c:pt idx="19">
                  <c:v>647</c:v>
                </c:pt>
                <c:pt idx="20">
                  <c:v>622</c:v>
                </c:pt>
                <c:pt idx="21">
                  <c:v>585</c:v>
                </c:pt>
                <c:pt idx="22">
                  <c:v>498</c:v>
                </c:pt>
                <c:pt idx="23">
                  <c:v>364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21F-4BD6-8F5E-20874DE1BE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634224"/>
        <c:axId val="843635184"/>
      </c:lineChart>
      <c:catAx>
        <c:axId val="8436342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Time</a:t>
                </a:r>
              </a:p>
            </c:rich>
          </c:tx>
          <c:layout>
            <c:manualLayout>
              <c:xMode val="edge"/>
              <c:yMode val="edge"/>
              <c:x val="0.4503760588410799"/>
              <c:y val="0.9213677456984543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43635184"/>
        <c:crosses val="autoZero"/>
        <c:auto val="1"/>
        <c:lblAlgn val="ctr"/>
        <c:lblOffset val="100"/>
        <c:noMultiLvlLbl val="0"/>
      </c:catAx>
      <c:valAx>
        <c:axId val="843635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Number of Users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4363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11/16/2025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11/16/2025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b="1" dirty="0">
                <a:latin typeface="Arial Narrow" panose="020B0606020202030204" pitchFamily="34" charset="0"/>
              </a:rPr>
              <a:t>Bright TV Viewership Data Analysis</a:t>
            </a:r>
            <a:br>
              <a:rPr lang="en-US" sz="4800" b="1" dirty="0">
                <a:latin typeface="Arial Narrow" panose="020B0606020202030204" pitchFamily="34" charset="0"/>
              </a:rPr>
            </a:br>
            <a:endParaRPr lang="en-US" sz="4800" b="1" dirty="0">
              <a:latin typeface="Arial Narrow" panose="020B0606020202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55620" y="3247937"/>
            <a:ext cx="9582736" cy="22476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PowerPoint program icon"/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invGray">
          <a:xfrm>
            <a:off x="670216" y="5193062"/>
            <a:ext cx="82296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Channel Viewership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541609" y="1524708"/>
            <a:ext cx="9372411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This presentation provides an in-depth  review of channel viewership across the different  channels. 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70845AE-D4E4-8208-09D1-0E5382AFF7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0681861"/>
              </p:ext>
            </p:extLst>
          </p:nvPr>
        </p:nvGraphicFramePr>
        <p:xfrm>
          <a:off x="1541318" y="2571822"/>
          <a:ext cx="5562600" cy="308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Viewership By Race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661682" y="1541847"/>
            <a:ext cx="4557164" cy="479088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ZA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Below is Viewership by Race with blacks being the highest.</a:t>
            </a: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 marL="0" indent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81D83BD7-64A8-293A-175D-6FCC922E44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5835010"/>
              </p:ext>
            </p:extLst>
          </p:nvPr>
        </p:nvGraphicFramePr>
        <p:xfrm>
          <a:off x="730464" y="1905000"/>
          <a:ext cx="2209800" cy="1524000"/>
        </p:xfrm>
        <a:graphic>
          <a:graphicData uri="http://schemas.openxmlformats.org/drawingml/2006/table">
            <a:tbl>
              <a:tblPr/>
              <a:tblGrid>
                <a:gridCol w="901700">
                  <a:extLst>
                    <a:ext uri="{9D8B030D-6E8A-4147-A177-3AD203B41FA5}">
                      <a16:colId xmlns:a16="http://schemas.microsoft.com/office/drawing/2014/main" val="2830179088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204744626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Race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Viewership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8977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black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4331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47958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coloured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75171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indian_asian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1575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59458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None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1057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4593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other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16070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white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06510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9990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894219"/>
                  </a:ext>
                </a:extLst>
              </a:tr>
            </a:tbl>
          </a:graphicData>
        </a:graphic>
      </p:graphicFrame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D65112CC-958C-EDB1-ECC8-AAAFA1D980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5590095"/>
              </p:ext>
            </p:extLst>
          </p:nvPr>
        </p:nvGraphicFramePr>
        <p:xfrm>
          <a:off x="3320473" y="15418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EB6E6-972E-8615-99E1-48D221085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6B2943C-D612-7007-53D8-BBC876E91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Viewership By Gender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EF1039-E322-3E7C-3CC4-338CA3A1EA5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1682" y="1541847"/>
            <a:ext cx="4557164" cy="479088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ZA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Below is Viewership by gender with males  being the highest.</a:t>
            </a: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 marL="0" indent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183C4BB-3308-F7FE-09B3-B0C7935A3F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616802"/>
              </p:ext>
            </p:extLst>
          </p:nvPr>
        </p:nvGraphicFramePr>
        <p:xfrm>
          <a:off x="785812" y="2350510"/>
          <a:ext cx="2705100" cy="762000"/>
        </p:xfrm>
        <a:graphic>
          <a:graphicData uri="http://schemas.openxmlformats.org/drawingml/2006/table">
            <a:tbl>
              <a:tblPr/>
              <a:tblGrid>
                <a:gridCol w="751593">
                  <a:extLst>
                    <a:ext uri="{9D8B030D-6E8A-4147-A177-3AD203B41FA5}">
                      <a16:colId xmlns:a16="http://schemas.microsoft.com/office/drawing/2014/main" val="1942864166"/>
                    </a:ext>
                  </a:extLst>
                </a:gridCol>
                <a:gridCol w="1953507">
                  <a:extLst>
                    <a:ext uri="{9D8B030D-6E8A-4147-A177-3AD203B41FA5}">
                      <a16:colId xmlns:a16="http://schemas.microsoft.com/office/drawing/2014/main" val="96382657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Gender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Nr of Viewers Based on Gender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09253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36218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8761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08606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ZA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Z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9738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184754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B9805DA-5825-0916-7E57-01D897534D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5069523"/>
              </p:ext>
            </p:extLst>
          </p:nvPr>
        </p:nvGraphicFramePr>
        <p:xfrm>
          <a:off x="4364182" y="196503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63812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F0D32-26ED-9A66-6268-A151E70B2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4FB9DA-8DF3-47F3-F97D-17C738C5E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Viewership 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F76453-8BEE-1B8A-7804-9FAA9BABA43B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1682" y="1541847"/>
            <a:ext cx="4557164" cy="479088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ZA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Below is Viewership  age  and the majority viewers range between 18-50.</a:t>
            </a: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 marL="0" indent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A9355DA-8A9D-5B6C-08D8-EAC63DA335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8316194"/>
              </p:ext>
            </p:extLst>
          </p:nvPr>
        </p:nvGraphicFramePr>
        <p:xfrm>
          <a:off x="762721" y="2234696"/>
          <a:ext cx="7877175" cy="3405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78979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C9C3B-6312-4B40-0105-5027182AB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2D2DA4-ED1D-923E-87C2-A6923760B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Viewership Times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FB99A9-E6A4-8F51-536B-ED7B4FEA5FF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1682" y="1541847"/>
            <a:ext cx="4557164" cy="479088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ZA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Below is Viewership  time  and the  peak hrs are 8am-23pm.</a:t>
            </a: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 marL="0" indent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E141FC3-EF04-17D6-E096-135BC1025F0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416641"/>
              </p:ext>
            </p:extLst>
          </p:nvPr>
        </p:nvGraphicFramePr>
        <p:xfrm>
          <a:off x="739053" y="2667000"/>
          <a:ext cx="578167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16067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6C6E1-9770-197B-109A-34BC919D7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1708DD5-E2E9-E0BA-7957-9E7628628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Executive Summary</a:t>
            </a:r>
          </a:p>
        </p:txBody>
      </p:sp>
      <p:sp>
        <p:nvSpPr>
          <p:cNvPr id="38" name="Content Placeholder 17">
            <a:extLst>
              <a:ext uri="{FF2B5EF4-FFF2-40B4-BE49-F238E27FC236}">
                <a16:creationId xmlns:a16="http://schemas.microsoft.com/office/drawing/2014/main" id="{C165CD9F-F6FE-4C61-36D3-521B9C515D57}"/>
              </a:ext>
            </a:extLst>
          </p:cNvPr>
          <p:cNvSpPr txBox="1">
            <a:spLocks/>
          </p:cNvSpPr>
          <p:nvPr/>
        </p:nvSpPr>
        <p:spPr>
          <a:xfrm>
            <a:off x="541609" y="1296099"/>
            <a:ext cx="5110161" cy="5021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000"/>
              </a:spcAft>
            </a:pPr>
            <a:r>
              <a:rPr lang="en-ZA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More males are watching TV in comparison to Females.  </a:t>
            </a:r>
          </a:p>
          <a:p>
            <a:pPr>
              <a:spcAft>
                <a:spcPts val="2000"/>
              </a:spcAft>
            </a:pPr>
            <a:r>
              <a:rPr lang="en-ZA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Blacks are the most viewers</a:t>
            </a:r>
          </a:p>
          <a:p>
            <a:pPr>
              <a:spcAft>
                <a:spcPts val="600"/>
              </a:spcAft>
            </a:pPr>
            <a:r>
              <a:rPr lang="en-ZA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Viewership  age  and the majority viewers range between 18-50.</a:t>
            </a:r>
          </a:p>
          <a:p>
            <a:pPr>
              <a:spcAft>
                <a:spcPts val="2000"/>
              </a:spcAft>
            </a:pPr>
            <a:endParaRPr lang="en-ZA" dirty="0">
              <a:solidFill>
                <a:srgbClr val="000000"/>
              </a:solidFill>
              <a:latin typeface="Arial Narrow" panose="020B0606020202030204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r>
              <a:rPr lang="en-ZA" dirty="0">
                <a:solidFill>
                  <a:srgbClr val="000000"/>
                </a:solidFill>
                <a:latin typeface="Arial Narrow" panose="020B0606020202030204" pitchFamily="34" charset="0"/>
              </a:rPr>
              <a:t>.</a:t>
            </a:r>
            <a:endParaRPr lang="en-ZA" b="1" dirty="0"/>
          </a:p>
          <a:p>
            <a:pPr marL="0" indent="0">
              <a:spcAft>
                <a:spcPts val="2000"/>
              </a:spcAft>
              <a:buNone/>
            </a:pPr>
            <a:endParaRPr lang="en-US" b="1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117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46A1F-E4AB-6364-9BD4-772863D6D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DBDDC06-A80E-394B-9BD9-9B6AD2A99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Recommendations</a:t>
            </a:r>
          </a:p>
        </p:txBody>
      </p:sp>
      <p:sp>
        <p:nvSpPr>
          <p:cNvPr id="38" name="Content Placeholder 17">
            <a:extLst>
              <a:ext uri="{FF2B5EF4-FFF2-40B4-BE49-F238E27FC236}">
                <a16:creationId xmlns:a16="http://schemas.microsoft.com/office/drawing/2014/main" id="{343B1695-DC12-8BB0-DA3D-B5BA68786C01}"/>
              </a:ext>
            </a:extLst>
          </p:cNvPr>
          <p:cNvSpPr txBox="1">
            <a:spLocks/>
          </p:cNvSpPr>
          <p:nvPr/>
        </p:nvSpPr>
        <p:spPr>
          <a:xfrm>
            <a:off x="541609" y="1296099"/>
            <a:ext cx="5110161" cy="5021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dirty="0"/>
          </a:p>
          <a:p>
            <a:r>
              <a:rPr lang="en-ZA" dirty="0"/>
              <a:t>Come up with marketing strategies and programs that will attract females.  </a:t>
            </a:r>
          </a:p>
          <a:p>
            <a:r>
              <a:rPr lang="en-ZA" dirty="0"/>
              <a:t>Come up with marketing strategies and programs that will attract children between age of 8-17 years.  </a:t>
            </a:r>
          </a:p>
          <a:p>
            <a:pPr marL="0" indent="0">
              <a:spcAft>
                <a:spcPts val="2000"/>
              </a:spcAft>
              <a:buNone/>
            </a:pPr>
            <a:endParaRPr lang="en-ZA" b="1" dirty="0"/>
          </a:p>
          <a:p>
            <a:pPr marL="0" indent="0">
              <a:spcAft>
                <a:spcPts val="2000"/>
              </a:spcAft>
              <a:buNone/>
            </a:pPr>
            <a:endParaRPr lang="en-US" b="1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120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D9B77-C038-07B9-030C-435E0F1A6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17">
            <a:extLst>
              <a:ext uri="{FF2B5EF4-FFF2-40B4-BE49-F238E27FC236}">
                <a16:creationId xmlns:a16="http://schemas.microsoft.com/office/drawing/2014/main" id="{D5DB9CCE-6CFA-6FE9-1D78-3E9DFFF28FC5}"/>
              </a:ext>
            </a:extLst>
          </p:cNvPr>
          <p:cNvSpPr txBox="1">
            <a:spLocks/>
          </p:cNvSpPr>
          <p:nvPr/>
        </p:nvSpPr>
        <p:spPr>
          <a:xfrm>
            <a:off x="3728155" y="3180317"/>
            <a:ext cx="5110161" cy="5021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ZA" sz="7200" dirty="0">
                <a:solidFill>
                  <a:schemeClr val="accent1"/>
                </a:solidFill>
                <a:latin typeface="Arial Narrow" panose="020B0606020202030204" pitchFamily="34" charset="0"/>
              </a:rPr>
              <a:t>Thank you</a:t>
            </a:r>
          </a:p>
          <a:p>
            <a:pPr marL="0" indent="0">
              <a:spcAft>
                <a:spcPts val="2000"/>
              </a:spcAft>
              <a:buNone/>
            </a:pPr>
            <a:endParaRPr lang="en-ZA" b="1" dirty="0">
              <a:solidFill>
                <a:schemeClr val="accent1"/>
              </a:solidFill>
            </a:endParaRPr>
          </a:p>
          <a:p>
            <a:pPr marL="0" indent="0">
              <a:spcAft>
                <a:spcPts val="2000"/>
              </a:spcAft>
              <a:buNone/>
            </a:pPr>
            <a:endParaRPr lang="en-US" b="1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73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Cust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108_Win32 v2" id="{08D89365-2E4C-432D-9349-8DF9B80AEEA1}" vid="{010FF314-90DF-4A21-BD0D-ADCBA34234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3EE4EA-81C0-48D0-BEBD-A2EFD6B38B4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2FC9C26-AD58-4393-99DE-F67958CF6A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63EE24-83AF-4B4D-B45B-11D1ECD4364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{FCCF6B32-C867-4858-BB31-43D267D81EA6}tf10001108_win32</Template>
  <TotalTime>943</TotalTime>
  <Words>210</Words>
  <Application>Microsoft Office PowerPoint</Application>
  <PresentationFormat>Widescreen</PresentationFormat>
  <Paragraphs>93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 Narrow</vt:lpstr>
      <vt:lpstr>Arial</vt:lpstr>
      <vt:lpstr>Arial Narrow</vt:lpstr>
      <vt:lpstr>Calibri</vt:lpstr>
      <vt:lpstr>Segoe UI</vt:lpstr>
      <vt:lpstr>Segoe UI Light</vt:lpstr>
      <vt:lpstr>Custom</vt:lpstr>
      <vt:lpstr>Bright TV Viewership Data Analysis </vt:lpstr>
      <vt:lpstr>Channel Viewership</vt:lpstr>
      <vt:lpstr>Viewership By Race</vt:lpstr>
      <vt:lpstr>Viewership By Gender</vt:lpstr>
      <vt:lpstr>Viewership age</vt:lpstr>
      <vt:lpstr>Viewership Times</vt:lpstr>
      <vt:lpstr>Executive Summary</vt:lpstr>
      <vt:lpstr>Recommendations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Fundile Gqwabaza (FNH)</dc:creator>
  <cp:keywords/>
  <cp:lastModifiedBy>Fundile Gqwabaza (FNH)</cp:lastModifiedBy>
  <cp:revision>50</cp:revision>
  <dcterms:created xsi:type="dcterms:W3CDTF">2025-10-25T07:22:03Z</dcterms:created>
  <dcterms:modified xsi:type="dcterms:W3CDTF">2025-11-17T10:28:22Z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